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75" r:id="rId2"/>
    <p:sldId id="256" r:id="rId3"/>
    <p:sldId id="276" r:id="rId4"/>
    <p:sldId id="277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8" autoAdjust="0"/>
    <p:restoredTop sz="94660"/>
  </p:normalViewPr>
  <p:slideViewPr>
    <p:cSldViewPr snapToGrid="0">
      <p:cViewPr>
        <p:scale>
          <a:sx n="80" d="100"/>
          <a:sy n="80" d="100"/>
        </p:scale>
        <p:origin x="744" y="2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Cross correlating because we expect to have too much dust in </a:t>
            </a:r>
            <a:r>
              <a:rPr lang="en-GB" dirty="0" err="1"/>
              <a:t>cib</a:t>
            </a:r>
            <a:r>
              <a:rPr lang="en-GB" dirty="0"/>
              <a:t> auto and so the correlation will remove this and leave </a:t>
            </a:r>
            <a:r>
              <a:rPr lang="en-GB" dirty="0" err="1"/>
              <a:t>cib</a:t>
            </a:r>
            <a:endParaRPr lang="en-GB" dirty="0"/>
          </a:p>
          <a:p>
            <a:r>
              <a:rPr lang="en-GB" dirty="0"/>
              <a:t>Actually think we are removing too much </a:t>
            </a:r>
            <a:r>
              <a:rPr lang="en-GB" dirty="0" err="1"/>
              <a:t>cib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7930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2557d552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2557d552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2557d552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2557d552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203c2dea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203c2dea5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557d552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557d552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203c2dea5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203c2dea5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2557d552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2557d552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203c2dea5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203c2dea5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2557d552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2557d552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203c2dea5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203c2dea5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203c2dea5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203c2dea5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203c2dea5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203c2dea5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2557d55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2557d55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2557d552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2557d552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203c2de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203c2de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203c2dea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203c2dea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203c2dea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203c2dea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2557d552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2557d552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2557d552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2557d552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jb.man.ac.uk/research/cosmos/haslam_map/pip120_residuals/mask_cib.fits.gz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814FC-E8BE-4C96-A8EF-65DAA3461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24827"/>
            <a:ext cx="8520600" cy="4678478"/>
          </a:xfrm>
        </p:spPr>
        <p:txBody>
          <a:bodyPr/>
          <a:lstStyle/>
          <a:p>
            <a:r>
              <a:rPr lang="en-GB" dirty="0"/>
              <a:t>Make gaussian realisation from the </a:t>
            </a:r>
            <a:r>
              <a:rPr lang="en-GB" dirty="0" err="1"/>
              <a:t>camb</a:t>
            </a:r>
            <a:r>
              <a:rPr lang="en-GB" dirty="0"/>
              <a:t> power spectra for kappa, I and cross and use the </a:t>
            </a:r>
            <a:r>
              <a:rPr lang="en-GB" dirty="0" err="1"/>
              <a:t>hp.symfast</a:t>
            </a:r>
            <a:r>
              <a:rPr lang="en-GB" dirty="0"/>
              <a:t>? To give us a map of these, apply mask and then do power spectrum again to compare with data results</a:t>
            </a:r>
          </a:p>
          <a:p>
            <a:r>
              <a:rPr lang="en-GB" dirty="0"/>
              <a:t>Add a couple of slides for motivation at the beginning</a:t>
            </a:r>
          </a:p>
          <a:p>
            <a:r>
              <a:rPr lang="en-GB" dirty="0"/>
              <a:t>Fix the bias term – growth integral in terms of a and making sure its b +delta b</a:t>
            </a:r>
          </a:p>
          <a:p>
            <a:r>
              <a:rPr lang="en-GB" dirty="0"/>
              <a:t>Changing the 353 545 plot to scale up 353</a:t>
            </a:r>
          </a:p>
          <a:p>
            <a:r>
              <a:rPr lang="en-GB" dirty="0"/>
              <a:t>Look at the noise stuff in the email from the map man</a:t>
            </a:r>
          </a:p>
          <a:p>
            <a:r>
              <a:rPr lang="en-GB" dirty="0"/>
              <a:t>Fitting theory to data plots – UNITS</a:t>
            </a:r>
          </a:p>
          <a:p>
            <a:r>
              <a:rPr lang="en-GB" dirty="0"/>
              <a:t>Remember word to describe edges of </a:t>
            </a:r>
            <a:r>
              <a:rPr lang="en-GB" dirty="0" err="1"/>
              <a:t>cib</a:t>
            </a:r>
            <a:r>
              <a:rPr lang="en-GB" dirty="0"/>
              <a:t> mask</a:t>
            </a:r>
          </a:p>
          <a:p>
            <a:endParaRPr lang="en-GB" dirty="0"/>
          </a:p>
          <a:p>
            <a:r>
              <a:rPr lang="en-GB" dirty="0"/>
              <a:t>Change all lensed </a:t>
            </a:r>
            <a:r>
              <a:rPr lang="en-GB" dirty="0" err="1"/>
              <a:t>cmb</a:t>
            </a:r>
            <a:r>
              <a:rPr lang="en-GB" dirty="0"/>
              <a:t> to </a:t>
            </a:r>
            <a:r>
              <a:rPr lang="en-GB" dirty="0" err="1"/>
              <a:t>cmb</a:t>
            </a:r>
            <a:r>
              <a:rPr lang="en-GB" dirty="0"/>
              <a:t> lensing</a:t>
            </a:r>
          </a:p>
        </p:txBody>
      </p:sp>
    </p:spTree>
    <p:extLst>
      <p:ext uri="{BB962C8B-B14F-4D97-AF65-F5344CB8AC3E}">
        <p14:creationId xmlns:p14="http://schemas.microsoft.com/office/powerpoint/2010/main" val="131154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/>
              <a:t>CIB and CMB Lensing auto spectra</a:t>
            </a:r>
            <a:endParaRPr u="sng" dirty="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238250"/>
            <a:ext cx="3771900" cy="266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586287" y="1238250"/>
            <a:ext cx="376237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5">
            <a:alphaModFix/>
          </a:blip>
          <a:srcRect l="46505" t="55390" r="33235" b="34240"/>
          <a:stretch/>
        </p:blipFill>
        <p:spPr>
          <a:xfrm>
            <a:off x="5425575" y="3950600"/>
            <a:ext cx="2925000" cy="84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6">
            <a:alphaModFix/>
          </a:blip>
          <a:srcRect l="47271" t="55117" r="33620" b="35060"/>
          <a:stretch/>
        </p:blipFill>
        <p:spPr>
          <a:xfrm>
            <a:off x="838050" y="3913025"/>
            <a:ext cx="2717851" cy="7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/>
              <a:t>CIB – CMB-lensing Cross Correlation</a:t>
            </a:r>
            <a:endParaRPr u="sng" dirty="0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82913" y="1372253"/>
            <a:ext cx="4788475" cy="331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4">
            <a:alphaModFix/>
          </a:blip>
          <a:srcRect l="35797" t="49596" r="40709" b="37890"/>
          <a:stretch/>
        </p:blipFill>
        <p:spPr>
          <a:xfrm>
            <a:off x="477150" y="2399825"/>
            <a:ext cx="3372802" cy="10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Binning</a:t>
            </a:r>
            <a:endParaRPr u="sng"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l="10770" t="35857" r="42743" b="15659"/>
          <a:stretch/>
        </p:blipFill>
        <p:spPr>
          <a:xfrm>
            <a:off x="3376652" y="163750"/>
            <a:ext cx="3417446" cy="20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28600" y="2215400"/>
            <a:ext cx="3848100" cy="266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4900" y="2215400"/>
            <a:ext cx="385762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/>
          <p:nvPr/>
        </p:nvSpPr>
        <p:spPr>
          <a:xfrm>
            <a:off x="4208325" y="3308650"/>
            <a:ext cx="646800" cy="27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Errors</a:t>
            </a:r>
            <a:endParaRPr u="sng"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l="11906" t="61380" r="24151" b="3175"/>
          <a:stretch/>
        </p:blipFill>
        <p:spPr>
          <a:xfrm>
            <a:off x="1398650" y="1129625"/>
            <a:ext cx="6346699" cy="19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41363" y="3260850"/>
            <a:ext cx="2529312" cy="1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323074" y="3260850"/>
            <a:ext cx="2485269" cy="1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960743" y="3260850"/>
            <a:ext cx="2541895" cy="17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End of Michaelmas Term</a:t>
            </a:r>
            <a:endParaRPr u="sng"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35850" y="41850"/>
            <a:ext cx="3762374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7875" y="1804825"/>
            <a:ext cx="3848099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794725" y="2419361"/>
            <a:ext cx="3703500" cy="2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Adding theoretical predictions</a:t>
            </a:r>
            <a:endParaRPr u="sng"/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l="19105" t="50000" r="34158" b="37244"/>
          <a:stretch/>
        </p:blipFill>
        <p:spPr>
          <a:xfrm>
            <a:off x="1824822" y="1317704"/>
            <a:ext cx="5494349" cy="8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4">
            <a:alphaModFix/>
          </a:blip>
          <a:srcRect l="16264" t="27095" r="30322" b="26421"/>
          <a:stretch/>
        </p:blipFill>
        <p:spPr>
          <a:xfrm>
            <a:off x="311700" y="2840275"/>
            <a:ext cx="4273349" cy="209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 rotWithShape="1">
          <a:blip r:embed="rId4">
            <a:alphaModFix/>
          </a:blip>
          <a:srcRect l="30656" t="75445" r="45755" b="10185"/>
          <a:stretch/>
        </p:blipFill>
        <p:spPr>
          <a:xfrm>
            <a:off x="5922400" y="2840275"/>
            <a:ext cx="2159726" cy="7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6339600" y="4642500"/>
            <a:ext cx="28044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Appendix D: CIB Model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Planck 2015 Results XV. Gravitational Lensing</a:t>
            </a:r>
            <a:endParaRPr sz="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95800"/>
            <a:ext cx="376237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175" y="2295800"/>
            <a:ext cx="385762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 rotWithShape="1">
          <a:blip r:embed="rId5">
            <a:alphaModFix/>
          </a:blip>
          <a:srcRect l="47502" t="43233" r="25234" b="18601"/>
          <a:stretch/>
        </p:blipFill>
        <p:spPr>
          <a:xfrm>
            <a:off x="3045399" y="0"/>
            <a:ext cx="2922974" cy="23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6339600" y="-29975"/>
            <a:ext cx="28044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Appendix D: CIB Model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Planck 2015 Results XV. Gravitational Lensing</a:t>
            </a:r>
            <a:endParaRPr sz="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Fitting theory to data</a:t>
            </a:r>
            <a:endParaRPr u="sng"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436" y="1170125"/>
            <a:ext cx="4412607" cy="29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468588" y="1170125"/>
            <a:ext cx="4251563" cy="29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l="13195" t="30154" r="52457" b="26395"/>
          <a:stretch/>
        </p:blipFill>
        <p:spPr>
          <a:xfrm>
            <a:off x="-5150" y="-72350"/>
            <a:ext cx="3432998" cy="267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 rotWithShape="1">
          <a:blip r:embed="rId4">
            <a:alphaModFix/>
          </a:blip>
          <a:srcRect l="12769" t="28282" r="52080" b="30994"/>
          <a:stretch/>
        </p:blipFill>
        <p:spPr>
          <a:xfrm>
            <a:off x="-5150" y="2594650"/>
            <a:ext cx="3514598" cy="25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770957" y="791450"/>
            <a:ext cx="4840486" cy="32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3817275" y="4633225"/>
            <a:ext cx="52557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Planck intermediate results. XLVIII. Disentangling Galactic dust emission and cosmic infrared background anisotropies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Planck Collaboration, 2016</a:t>
            </a:r>
            <a:endParaRPr sz="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Adding scale dependent bias</a:t>
            </a:r>
            <a:endParaRPr u="sng"/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l="25134" t="34018" r="40054" b="48901"/>
          <a:stretch/>
        </p:blipFill>
        <p:spPr>
          <a:xfrm>
            <a:off x="2893838" y="3326825"/>
            <a:ext cx="3356323" cy="92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4">
            <a:alphaModFix/>
          </a:blip>
          <a:srcRect l="15414" t="29732" r="30443" b="54587"/>
          <a:stretch/>
        </p:blipFill>
        <p:spPr>
          <a:xfrm>
            <a:off x="2030550" y="1543750"/>
            <a:ext cx="5082898" cy="8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311700" y="2800350"/>
            <a:ext cx="547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Local NG generates a scale-dependent correction to the bias of galaxies and halos, of the form </a:t>
            </a: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0" y="4698600"/>
            <a:ext cx="6806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The imprints of primordial non-gaussianities on large-scale structure: scale dependent bias and abundance of virialized objects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Dalal et al, 2008</a:t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Constraining Primordial Non-Gaussianity with CMB Lensing and Large Scale Structure</a:t>
            </a:r>
            <a:endParaRPr sz="36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9009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Anna Lawrence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15/3/19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l="21318" t="38033" r="29493" b="18028"/>
          <a:stretch/>
        </p:blipFill>
        <p:spPr>
          <a:xfrm>
            <a:off x="1326624" y="1172913"/>
            <a:ext cx="6490752" cy="32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0" y="4669200"/>
            <a:ext cx="62172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/>
              <a:t>Cosmic Infrared Background anisotropies as a window into primordial non-</a:t>
            </a:r>
            <a:r>
              <a:rPr lang="en-GB" sz="900" dirty="0" err="1"/>
              <a:t>Gaussianity</a:t>
            </a:r>
            <a:r>
              <a:rPr lang="en-GB" sz="900" dirty="0"/>
              <a:t> 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/>
              <a:t>Tucci et al, 2016</a:t>
            </a:r>
            <a:endParaRPr sz="9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AEB808-E594-44D0-ACFA-540B667279EE}"/>
              </a:ext>
            </a:extLst>
          </p:cNvPr>
          <p:cNvSpPr/>
          <p:nvPr/>
        </p:nvSpPr>
        <p:spPr>
          <a:xfrm>
            <a:off x="132520" y="345410"/>
            <a:ext cx="80241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CIB power spectra (including GR corrections) at 353 and 857 GHz assuming Gaussian primordial fluctuations (black solid lines) and </a:t>
            </a:r>
            <a:r>
              <a:rPr lang="en-US" dirty="0" err="1"/>
              <a:t>fNL</a:t>
            </a:r>
            <a:r>
              <a:rPr lang="en-US" dirty="0"/>
              <a:t> = ±1 and ±5 (solid red and green lines)</a:t>
            </a:r>
            <a:endParaRPr lang="en-GB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Conclusions</a:t>
            </a:r>
            <a:endParaRPr u="sng"/>
          </a:p>
        </p:txBody>
      </p:sp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dirty="0">
                <a:solidFill>
                  <a:srgbClr val="434343"/>
                </a:solidFill>
              </a:rPr>
              <a:t>Have successfully produced maps, auto power spectra for CIB and Lensed CMB and a power spectrum showing a correlation of the two signals. </a:t>
            </a:r>
            <a:endParaRPr dirty="0"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dirty="0">
                <a:solidFill>
                  <a:srgbClr val="434343"/>
                </a:solidFill>
              </a:rPr>
              <a:t>Have carried out a Limber approximation to produce theoretical CIB and CMB Lensing spectra and correlated power spectrum. </a:t>
            </a:r>
            <a:endParaRPr dirty="0"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dirty="0">
                <a:solidFill>
                  <a:srgbClr val="434343"/>
                </a:solidFill>
              </a:rPr>
              <a:t>Working towards including the scale dependent bias factor, b, induced by primordial non-</a:t>
            </a:r>
            <a:r>
              <a:rPr lang="en-GB" dirty="0" err="1">
                <a:solidFill>
                  <a:srgbClr val="434343"/>
                </a:solidFill>
              </a:rPr>
              <a:t>Gaussianity</a:t>
            </a:r>
            <a:r>
              <a:rPr lang="en-GB" dirty="0">
                <a:solidFill>
                  <a:srgbClr val="434343"/>
                </a:solidFill>
              </a:rPr>
              <a:t>. </a:t>
            </a:r>
            <a:endParaRPr dirty="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endParaRPr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To do...</a:t>
            </a:r>
            <a:endParaRPr u="sng"/>
          </a:p>
        </p:txBody>
      </p:sp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</a:rPr>
              <a:t>Compare theoretical power spectrum with added bias term to Tucci et al, 2016</a:t>
            </a:r>
            <a:endParaRPr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</a:rPr>
              <a:t>Fit the theoretical power spectrum to the Planck data using Limber approximation as seen today with additional shot noise and instrument noise terms.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36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21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132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u="sng" dirty="0">
                <a:solidFill>
                  <a:srgbClr val="252525"/>
                </a:solidFill>
                <a:highlight>
                  <a:srgbClr val="FFFFFF"/>
                </a:highlight>
              </a:rPr>
              <a:t>Estimated CMB lensing convergence from temperature only</a:t>
            </a:r>
            <a:endParaRPr lang="en-US" u="sng" dirty="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95425" y="1128025"/>
            <a:ext cx="6153149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6309000" y="4808700"/>
            <a:ext cx="28350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52525"/>
                </a:solidFill>
                <a:highlight>
                  <a:srgbClr val="FFFFFF"/>
                </a:highlight>
              </a:rPr>
              <a:t>COM_Lensing_4096_R3.00/TT/dat_klm.fits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211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/>
              <a:t>The Cosmic Infrared Background </a:t>
            </a:r>
            <a:endParaRPr u="sng" dirty="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425" y="1017725"/>
            <a:ext cx="615315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0" y="4792800"/>
            <a:ext cx="3000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66666"/>
                </a:solidFill>
                <a:highlight>
                  <a:srgbClr val="FFFFFF"/>
                </a:highlight>
              </a:rPr>
              <a:t>CIB emission map at 545 GHz from GNILC</a:t>
            </a:r>
            <a:endParaRPr sz="10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Masks</a:t>
            </a:r>
            <a:endParaRPr u="sng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295687"/>
            <a:ext cx="4443850" cy="255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58613" y="1309600"/>
            <a:ext cx="4395363" cy="252427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0" y="4757400"/>
            <a:ext cx="30000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solidFill>
                  <a:srgbClr val="252525"/>
                </a:solidFill>
                <a:highlight>
                  <a:srgbClr val="FFFFFF"/>
                </a:highlight>
              </a:rPr>
              <a:t>COM_Lensing_4096_R3.00/mask.fits.gz</a:t>
            </a:r>
            <a:endParaRPr dirty="0"/>
          </a:p>
        </p:txBody>
      </p:sp>
      <p:sp>
        <p:nvSpPr>
          <p:cNvPr id="79" name="Google Shape;79;p16"/>
          <p:cNvSpPr txBox="1"/>
          <p:nvPr/>
        </p:nvSpPr>
        <p:spPr>
          <a:xfrm>
            <a:off x="6042600" y="4742700"/>
            <a:ext cx="31014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GB" sz="105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mask_cib.fits.gz</a:t>
            </a:r>
            <a:r>
              <a:rPr lang="en-GB" dirty="0"/>
              <a:t> </a:t>
            </a:r>
            <a:endParaRPr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95425" y="457088"/>
            <a:ext cx="6153149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0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The Cosmic Microwave Background lensing convergence map with mask applied</a:t>
            </a:r>
            <a:endParaRPr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Sky Fraction</a:t>
            </a:r>
            <a:endParaRPr u="sng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570552" y="636725"/>
            <a:ext cx="5573447" cy="32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l="10602" t="59754" r="59805" b="15483"/>
          <a:stretch/>
        </p:blipFill>
        <p:spPr>
          <a:xfrm>
            <a:off x="232325" y="1768875"/>
            <a:ext cx="3411374" cy="16057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4799675" y="4183150"/>
            <a:ext cx="39507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Fraction of the sky that is common to both CIB and Lensed CMB maps.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504</Words>
  <Application>Microsoft Office PowerPoint</Application>
  <PresentationFormat>On-screen Show (16:9)</PresentationFormat>
  <Paragraphs>54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Simple Light</vt:lpstr>
      <vt:lpstr>PowerPoint Presentation</vt:lpstr>
      <vt:lpstr>Constraining Primordial Non-Gaussianity with CMB Lensing and Large Scale Structure</vt:lpstr>
      <vt:lpstr>PowerPoint Presentation</vt:lpstr>
      <vt:lpstr>PowerPoint Presentation</vt:lpstr>
      <vt:lpstr>Estimated CMB lensing convergence from temperature only</vt:lpstr>
      <vt:lpstr>The Cosmic Infrared Background </vt:lpstr>
      <vt:lpstr>Masks</vt:lpstr>
      <vt:lpstr>The Cosmic Microwave Background lensing convergence map with mask applied</vt:lpstr>
      <vt:lpstr>Sky Fraction</vt:lpstr>
      <vt:lpstr>CIB and CMB Lensing auto spectra</vt:lpstr>
      <vt:lpstr>CIB – CMB-lensing Cross Correlation</vt:lpstr>
      <vt:lpstr>Binning</vt:lpstr>
      <vt:lpstr>Errors</vt:lpstr>
      <vt:lpstr>End of Michaelmas Term</vt:lpstr>
      <vt:lpstr>Adding theoretical predictions</vt:lpstr>
      <vt:lpstr>PowerPoint Presentation</vt:lpstr>
      <vt:lpstr>Fitting theory to data</vt:lpstr>
      <vt:lpstr>PowerPoint Presentation</vt:lpstr>
      <vt:lpstr>Adding scale dependent bias</vt:lpstr>
      <vt:lpstr>PowerPoint Presentation</vt:lpstr>
      <vt:lpstr>Conclusions</vt:lpstr>
      <vt:lpstr>To do...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anna lawrence</cp:lastModifiedBy>
  <cp:revision>10</cp:revision>
  <dcterms:modified xsi:type="dcterms:W3CDTF">2019-03-13T23:13:12Z</dcterms:modified>
</cp:coreProperties>
</file>